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64" r:id="rId3"/>
    <p:sldId id="326" r:id="rId4"/>
    <p:sldId id="450" r:id="rId5"/>
    <p:sldId id="438" r:id="rId6"/>
    <p:sldId id="439" r:id="rId7"/>
    <p:sldId id="452" r:id="rId8"/>
    <p:sldId id="451" r:id="rId9"/>
    <p:sldId id="441" r:id="rId10"/>
    <p:sldId id="258" r:id="rId11"/>
    <p:sldId id="361" r:id="rId12"/>
    <p:sldId id="405" r:id="rId13"/>
    <p:sldId id="406" r:id="rId14"/>
    <p:sldId id="407" r:id="rId15"/>
    <p:sldId id="314" r:id="rId16"/>
    <p:sldId id="315" r:id="rId17"/>
    <p:sldId id="292" r:id="rId18"/>
  </p:sldIdLst>
  <p:sldSz cx="9144000" cy="5144135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A5637"/>
    <a:srgbClr val="B71F81"/>
    <a:srgbClr val="AD2354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26" y="-384"/>
      </p:cViewPr>
      <p:guideLst>
        <p:guide orient="horz" pos="15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2BB4-9D2E-4E85-BDA9-D14C5C460E2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8897-B7B3-4EB9-9025-4E35432E8F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35B6-02D5-46EC-B724-3F0082FF9F9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64D4-8E1A-4F2D-925A-57C916B2F4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F074-E209-4818-9ABC-7CE94B873C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9B7F-3FF5-4D79-9BC5-F7C9076728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61FC-A2C4-470E-A2F9-D3E3CA7184B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6255C-8710-4AE2-91BA-1FEB48B511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5A0B-99D9-4510-B902-1FA0E09C02A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989F-C6F7-45F9-9DD9-CB08F178D3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D273-E9C4-4BE2-AF9B-1D00B98D8BB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F93D-56F1-47ED-858B-7621452727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135"/>
            <a:ext cx="3868340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D5CE-243D-4ECB-B564-6A4C4F2C1C8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F8C5-8DF7-4FB3-8EE5-20A09BCB0F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9061-C079-418C-921D-579366877E3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0D50-B830-457A-8AF0-B467B0766A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72E8-A10A-45D0-BB40-6B610876E57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AB25-0748-40A7-ACF4-6F0842D444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83FF-A130-4057-8727-49A9135C7C7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7A14-CA67-4000-A5A6-E40C7C6148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85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B4A6-0208-47F2-8F99-4E323129E67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AC4C-88DA-46F7-B5D1-0ADAA74ADD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92"/>
            <a:ext cx="7886700" cy="9943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458"/>
            <a:ext cx="7886700" cy="3264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6A29FE-5A5D-4E04-AF4C-CC267B0136D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D7F298-7C04-48A9-B690-DACF25903DD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50000">
        <p:wipe dir="u"/>
      </p:transition>
    </mc:Choice>
    <mc:Fallback>
      <p:transition advClick="0" advTm="50000">
        <p:wipe dir="u"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10728" y="-54319"/>
            <a:ext cx="9365457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432435" y="360495"/>
            <a:ext cx="8103394" cy="456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zh-CN" altLang="en-US" sz="405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charset="-122"/>
                <a:sym typeface="+mn-ea"/>
              </a:rPr>
              <a:t>仁政爱民思想养育高尚人格</a:t>
            </a:r>
            <a:endParaRPr lang="zh-CN" altLang="en-US" sz="66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楷体" panose="02010600040101010101" charset="-122"/>
              <a:sym typeface="+mn-ea"/>
            </a:endParaRPr>
          </a:p>
          <a:p>
            <a:pPr algn="ctr" eaLnBrk="1" latinLnBrk="0" hangingPunct="1">
              <a:lnSpc>
                <a:spcPct val="100000"/>
              </a:lnSpc>
              <a:spcBef>
                <a:spcPts val="1200"/>
              </a:spcBef>
            </a:pPr>
            <a:r>
              <a:rPr lang="zh-CN" altLang="en-US" sz="21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让圣贤智慧照亮你的成长道路①</a:t>
            </a:r>
            <a:endParaRPr lang="zh-CN" altLang="en-US" sz="21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pPr algn="ctr" eaLnBrk="1" latinLnBrk="0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1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行楷" panose="02010800040101010101" pitchFamily="2" charset="-122"/>
              </a:rPr>
              <a:t>《让你的子女完美成长》系列讲座第八讲</a:t>
            </a:r>
            <a:endParaRPr lang="zh-CN" altLang="en-US"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行楷" panose="02010800040101010101" pitchFamily="2" charset="-122"/>
            </a:endParaRPr>
          </a:p>
          <a:p>
            <a:pPr algn="ctr" eaLnBrk="1" latinLnBrk="0" hangingPunct="1">
              <a:lnSpc>
                <a:spcPct val="150000"/>
              </a:lnSpc>
              <a:spcBef>
                <a:spcPts val="2400"/>
              </a:spcBef>
            </a:pPr>
            <a:endParaRPr lang="zh-CN" altLang="en-US" sz="30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pPr algn="l" eaLnBrk="1" latinLnBrk="0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30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   </a:t>
            </a:r>
            <a:r>
              <a:rPr lang="zh-CN" altLang="en-US" sz="21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主办单位：平   凉   市   图   书   馆</a:t>
            </a:r>
            <a:endParaRPr lang="zh-CN" altLang="en-US" sz="21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pPr algn="l" eaLnBrk="1" latinLnBrk="0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1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    承办单位：平凉市传统文化促进会</a:t>
            </a:r>
            <a:endParaRPr lang="zh-CN" altLang="en-US" sz="21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21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主讲人   秦治    </a:t>
            </a:r>
            <a:r>
              <a:rPr lang="en-US" altLang="zh-CN" sz="21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华文行楷" panose="02010800040101010101" pitchFamily="2" charset="-122"/>
              </a:rPr>
              <a:t>2018.8.19</a:t>
            </a:r>
            <a:endParaRPr lang="en-US" altLang="zh-CN" sz="210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625">
        <p:wipe dir="u"/>
      </p:transition>
    </mc:Choice>
    <mc:Fallback>
      <p:transition advClick="0" advTm="5625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3" y="-180287"/>
            <a:ext cx="9301163" cy="5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952976" y="323347"/>
            <a:ext cx="7672864" cy="4261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5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charset="-122"/>
              </a:rPr>
              <a:t>让圣贤智慧照亮青少年成长之路</a:t>
            </a:r>
            <a:endParaRPr lang="zh-CN" altLang="en-US" sz="33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楷体" panose="02010600040101010101" charset="-122"/>
            </a:endParaRPr>
          </a:p>
          <a:p>
            <a:pPr algn="ctr" eaLnBrk="1" latinLnBrk="0" hangingPunct="1">
              <a:spcBef>
                <a:spcPts val="1200"/>
              </a:spcBef>
            </a:pPr>
            <a:endParaRPr lang="zh-CN" altLang="en-US" sz="24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endParaRPr lang="zh-CN" altLang="en-US" sz="24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r>
              <a:rPr lang="zh-CN" altLang="en-US" sz="405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为何学</a:t>
            </a:r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青少年责任  传承文明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青少年担当  振兴国学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目标  励志、正心、修身、启慧、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增才   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正己 正人  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lang="zh-CN" altLang="en-US" sz="24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409" y="24262"/>
            <a:ext cx="255174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5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6.</a:t>
            </a:r>
            <a:r>
              <a:rPr lang="zh-CN" altLang="en-US" sz="15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让圣贤智慧照亮成长之路 </a:t>
            </a:r>
            <a:endParaRPr lang="zh-CN" altLang="en-US" sz="1500"/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3" y="-180287"/>
            <a:ext cx="9301163" cy="5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684371" y="337635"/>
            <a:ext cx="7925753" cy="4130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5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charset="-122"/>
              </a:rPr>
              <a:t>学什么</a:t>
            </a:r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学圣贤做人做事  学圣人之道  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学习有目标：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成长为有品位、有智慧、有是非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判断能力的君子人格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追求有榜样：</a:t>
            </a: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拜圣贤为师  学圣贤的样子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　读好书 ：  </a:t>
            </a: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《小学》《四书》《五经》《道德经》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</a:t>
            </a:r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做好人：   </a:t>
            </a: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孝悌忠信  谦和善良  德才兼备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3" y="-168857"/>
            <a:ext cx="9301163" cy="5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772478" y="323347"/>
            <a:ext cx="8092440" cy="4361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5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如何学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①</a:t>
            </a:r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学孔孟：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读经明理  躬行成德  领会、把握、活学、活用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志于学：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</a:t>
            </a: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发奋忘食，乐以忘忧 不知老之将至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学歌  学《韶》 学古代经籍(宋杞周)。昔仲尼 师项橐tuó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念书次序：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　</a:t>
            </a: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为学者 必有初 小学终 至四书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孝经通 四书熟 如六经 始可读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3" y="-168857"/>
            <a:ext cx="9301163" cy="5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2084070" y="33787"/>
            <a:ext cx="6541770" cy="4823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5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　　　如何学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②</a:t>
            </a:r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　　诗书易 礼春秋 号六经 当讲求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经既明 方读子 撮其要 记其事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五子者 有荀扬 文中子 及老庄 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经子通 读诸史 考世系 知终始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念书方法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</a:t>
            </a: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读书法 有三到 心眼口 信皆要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方读此 勿慕彼 此未终 彼勿起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33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念书禁忌      </a:t>
            </a:r>
            <a:endParaRPr lang="zh-CN" altLang="en-US" sz="33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　　非圣书 屏勿视 蔽聪明 坏心志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勿自暴 勿自弃 圣与贤 可驯致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718850" y="665475"/>
            <a:ext cx="7461173" cy="31229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学习国学塑造完美人生</a:t>
            </a: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C00000"/>
                </a:solidFill>
                <a:latin typeface="+mn-lt"/>
                <a:ea typeface="+mn-ea"/>
              </a:rPr>
              <a:t>国学经典文献是中华先民修身齐家、治国理政、和谐天下、创建和维护太平盛世的经验结晶，是往圣总结、提纯、升华上古三千多年经典文献的载道之文，是指导人类走向文明的文化载体，已达成世界共识。</a:t>
            </a:r>
            <a:endParaRPr sz="18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少年儿童诵读国学经典</a:t>
            </a:r>
            <a:r>
              <a:rPr sz="1800" b="1" dirty="0">
                <a:solidFill>
                  <a:srgbClr val="C00000"/>
                </a:solidFill>
                <a:latin typeface="+mn-lt"/>
                <a:ea typeface="+mn-ea"/>
              </a:rPr>
              <a:t>，是自幼拜圣人为师，涵养品德，启迪智慧，培育良好人生习惯，会成长为德才兼备的优秀人才。</a:t>
            </a:r>
            <a:endParaRPr sz="18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青壮年学习国学经典</a:t>
            </a:r>
            <a:r>
              <a:rPr sz="1800" b="1" dirty="0">
                <a:solidFill>
                  <a:srgbClr val="C00000"/>
                </a:solidFill>
                <a:latin typeface="+mn-lt"/>
                <a:ea typeface="+mn-ea"/>
              </a:rPr>
              <a:t>，领略善行嘉言，借鉴先人的成功经验，指导自身向上向善，促成人生幸福、事业成功。</a:t>
            </a:r>
            <a:endParaRPr sz="18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7137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725518" y="673095"/>
            <a:ext cx="7461173" cy="38461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sym typeface="+mn-ea"/>
              </a:rPr>
              <a:t>老年人学习国学经典</a:t>
            </a:r>
            <a:r>
              <a:rPr sz="1800" b="1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，</a:t>
            </a:r>
            <a:r>
              <a:rPr sz="1800" b="1" dirty="0">
                <a:solidFill>
                  <a:srgbClr val="C00000"/>
                </a:solidFill>
                <a:latin typeface="+mn-lt"/>
                <a:ea typeface="+mn-ea"/>
                <a:sym typeface="+mn-ea"/>
              </a:rPr>
              <a:t>开慧启智，修身怡心，会达到明理见性，胸怀敞亮，和睦家庭，完成幸福人生。</a:t>
            </a:r>
            <a:endParaRPr sz="1800" b="1" dirty="0">
              <a:solidFill>
                <a:srgbClr val="C00000"/>
              </a:solidFill>
              <a:latin typeface="+mn-lt"/>
              <a:ea typeface="+mn-ea"/>
              <a:sym typeface="+mn-ea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政府官员学习国学经典</a:t>
            </a:r>
            <a:r>
              <a:rPr sz="1800" b="1" dirty="0">
                <a:solidFill>
                  <a:srgbClr val="C00000"/>
                </a:solidFill>
                <a:latin typeface="+mn-lt"/>
                <a:ea typeface="+mn-ea"/>
              </a:rPr>
              <a:t>，吸取圣人智慧，涵养传统美德，领略中华五千年文明史中，所以成为太平盛世者，皆由崇德尚孝，仁德教化，仁政治理所致；所以成为混乱世代者，皆由仁义不施，教化不行，重武轻文所致。于是遵照先圣协和万邦宗旨，提升品格，增长智慧，修炼成为自觉维护公平正义，廉洁奉公，为民谋福的父母官。</a:t>
            </a:r>
            <a:endParaRPr sz="18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b="1" dirty="0">
                <a:solidFill>
                  <a:srgbClr val="C00000"/>
                </a:solidFill>
                <a:latin typeface="+mn-lt"/>
                <a:ea typeface="+mn-ea"/>
              </a:rPr>
              <a:t>总之，国学经典文献是我们走向幸福和谐的指路明灯，希望所有人都能参与到学习和弘扬中华优秀传统文化的队列之中</a:t>
            </a:r>
            <a:endParaRPr lang="en-US" altLang="zh-CN" sz="1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741"/>
            <a:ext cx="9144000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334816" y="1405387"/>
            <a:ext cx="4808934" cy="1214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00">
                <a:solidFill>
                  <a:srgbClr val="FF0000"/>
                </a:solidFill>
                <a:latin typeface="Calibri" panose="020F0502020204030204" charset="0"/>
              </a:rPr>
              <a:t>         </a:t>
            </a:r>
            <a:endParaRPr lang="en-US" altLang="zh-CN" sz="100">
              <a:solidFill>
                <a:srgbClr val="FF0000"/>
              </a:solidFill>
              <a:latin typeface="Calibri" panose="020F0502020204030204" charset="0"/>
            </a:endParaRPr>
          </a:p>
          <a:p>
            <a:r>
              <a:rPr lang="zh-CN" altLang="en-US" sz="72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谢谢大家！</a:t>
            </a:r>
            <a:endParaRPr lang="zh-CN" altLang="en-US" sz="72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781">
        <p:pull dir="u"/>
      </p:transition>
    </mc:Choice>
    <mc:Fallback>
      <p:transition advClick="0" advTm="10781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191" y="-166000"/>
            <a:ext cx="9301163" cy="5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54180" y="2129287"/>
            <a:ext cx="6858000" cy="2426494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　　　               </a:t>
            </a:r>
            <a:r>
              <a:rPr lang="zh-CN" altLang="en-US" sz="21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亚圣孟子</a:t>
            </a: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孟子的智慧</a:t>
            </a: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语言表达  政事应对  观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人诀窍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  知言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真伪</a:t>
            </a:r>
            <a:r>
              <a:rPr lang="zh-CN" altLang="en-US" sz="135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言辞 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浩然正气</a:t>
            </a:r>
            <a:b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</a:b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王者之师  德范朝班  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锦秀文章</a:t>
            </a:r>
            <a:r>
              <a:rPr lang="zh-CN" altLang="en-US" sz="135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气势磅礴 言简意赅 义正词严 寓意深刻 </a:t>
            </a:r>
            <a:br>
              <a:rPr lang="zh-CN" altLang="en-US" sz="135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135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然赖其言，而今之学者尚知宗孔氏，崇仁义，贵王贱霸而已。程子曰:“孟子有大功于世,以其言性善也。” 又曰:“孟子性善、养气之论,皆前圣所未发。” </a:t>
            </a:r>
            <a:endParaRPr lang="zh-CN" altLang="en-US" sz="135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14339" name="图片 3" descr="亚圣孟子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985" y="131419"/>
            <a:ext cx="1420415" cy="199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200978" y="131419"/>
            <a:ext cx="19431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5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1.</a:t>
            </a:r>
            <a:r>
              <a:rPr lang="zh-CN" altLang="en-US" sz="15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学习孟子的智慧 </a:t>
            </a:r>
            <a:endParaRPr lang="zh-CN" altLang="en-US" sz="1500"/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9051" y="-160523"/>
            <a:ext cx="9301163" cy="5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0596" y="593381"/>
            <a:ext cx="7570946" cy="4150519"/>
          </a:xfrm>
        </p:spPr>
        <p:txBody>
          <a:bodyPr rtlCol="0">
            <a:normAutofit fontScale="90000"/>
          </a:bodyPr>
          <a:lstStyle/>
          <a:p>
            <a:pPr algn="l" eaLnBrk="1" fontAlgn="auto" latinLnBrk="0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　　　　</a:t>
            </a:r>
            <a:r>
              <a:rPr lang="zh-CN" altLang="en-US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孟子　思想</a:t>
            </a:r>
            <a:br>
              <a:rPr lang="zh-CN" altLang="en-US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</a:b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仁政爱民  正君安民  井田养民  止战保民   兴学教民</a:t>
            </a:r>
            <a:b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批邪说  卫正道  宗孔子  崇仁义  贵王贱霸</a:t>
            </a: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3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修己：浩然正气　修身成德</a:t>
            </a:r>
            <a:br>
              <a:rPr lang="zh-CN" altLang="en-US" sz="3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1800" b="1" dirty="0" smtClean="0"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</a:rPr>
              <a:t>读书明理　博学慎思　明辨笃行　克制私欲　践行人道</a:t>
            </a:r>
            <a:br>
              <a:rPr lang="zh-CN" altLang="en-US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3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正人：仁政爱民　贵王贱霸</a:t>
            </a:r>
            <a:br>
              <a:rPr lang="zh-CN" altLang="en-US" sz="3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1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</a:rPr>
              <a:t>示范（矜持）、引导、教化、弟子（数十乘）、正民（知礼尚善，贵王贱霸）</a:t>
            </a:r>
            <a:br>
              <a:rPr lang="zh-CN" altLang="en-US" sz="1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</a:rPr>
            </a:br>
            <a:r>
              <a:rPr lang="zh-CN" altLang="en-US" sz="1800" b="1" dirty="0" smtClean="0">
                <a:latin typeface="仿宋_GB2312" panose="02010609030101010101" charset="-122"/>
                <a:ea typeface="仿宋_GB2312" panose="02010609030101010101" charset="-122"/>
                <a:cs typeface="华文中宋" panose="02010600040101010101" charset="-122"/>
              </a:rPr>
              <a:t>正君（行仁政，爱百姓）：梁：仁义而已，定于一。齐：保民而王。邹：反乎尔者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大宋宰相赵普说：“半部《论语》可以治天下。”　　　　　</a:t>
            </a:r>
            <a:endParaRPr lang="zh-CN" altLang="en-US" sz="2400" b="1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0978" y="-6218"/>
            <a:ext cx="19431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5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2.</a:t>
            </a:r>
            <a:r>
              <a:rPr lang="zh-CN" altLang="en-US" sz="15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学习孟子的思想 </a:t>
            </a:r>
            <a:endParaRPr lang="zh-CN" altLang="en-US" sz="1500"/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11931" y="-58605"/>
            <a:ext cx="9364266" cy="52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127522" y="542185"/>
            <a:ext cx="7147322" cy="41382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读书破万卷</a:t>
            </a:r>
            <a:r>
              <a:rPr lang="zh-CN" altLang="en-US" sz="1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字 词 句</a:t>
            </a: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下笔如有神</a:t>
            </a:r>
            <a:r>
              <a:rPr lang="zh-CN" altLang="en-US" sz="1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校对《周易卦解》的故事</a:t>
            </a:r>
            <a:endParaRPr lang="zh-CN" altLang="en-US" sz="15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                       设计 规划 整理出书 撰文</a:t>
            </a:r>
            <a:endParaRPr lang="en-US" altLang="zh-CN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数　理　化　百工　技艺</a:t>
            </a:r>
            <a:endParaRPr lang="zh-CN" altLang="en-US" sz="24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语言　文学</a:t>
            </a:r>
            <a:endParaRPr lang="zh-CN" altLang="en-US" sz="24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语文</a:t>
            </a: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1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　　  经典文献</a:t>
            </a: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经文</a:t>
            </a:r>
            <a:r>
              <a:rPr lang="zh-CN" altLang="en-US" sz="1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认知 分析 判断</a:t>
            </a:r>
            <a:endParaRPr lang="zh-CN" altLang="en-US" sz="15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1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涵养品德　启迪智慧</a:t>
            </a:r>
            <a:endParaRPr lang="zh-CN" altLang="en-US" sz="15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4515803" y="3426831"/>
            <a:ext cx="370285" cy="116681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164" name=" 164"/>
          <p:cNvSpPr/>
          <p:nvPr/>
        </p:nvSpPr>
        <p:spPr>
          <a:xfrm>
            <a:off x="3925491" y="2827946"/>
            <a:ext cx="1551384" cy="145256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12" name=" 12"/>
          <p:cNvSpPr/>
          <p:nvPr/>
        </p:nvSpPr>
        <p:spPr>
          <a:xfrm>
            <a:off x="3181350" y="2254541"/>
            <a:ext cx="3039666" cy="172641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0968" y="2112142"/>
            <a:ext cx="1562576" cy="1430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</a:t>
            </a:r>
            <a:endParaRPr lang="zh-CN" altLang="en-US" sz="60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读经明理</a:t>
            </a:r>
            <a:endParaRPr lang="zh-CN" altLang="en-US" sz="27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1514475" y="845794"/>
            <a:ext cx="579835" cy="3445669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2" name="文本框 1"/>
          <p:cNvSpPr txBox="1"/>
          <p:nvPr/>
        </p:nvSpPr>
        <p:spPr>
          <a:xfrm>
            <a:off x="200978" y="131419"/>
            <a:ext cx="2138363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5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3.</a:t>
            </a:r>
            <a:r>
              <a:rPr lang="zh-CN" altLang="en-US" sz="15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传统文化与当代教育</a:t>
            </a:r>
            <a:endParaRPr lang="zh-CN" altLang="en-US" sz="1500"/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10728" y="-54319"/>
            <a:ext cx="9365457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144191" y="530278"/>
            <a:ext cx="7147322" cy="4584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少成若天性  </a:t>
            </a: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习惯成自然</a:t>
            </a: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积善成德 行道有得 孝悌 谨信 爱众 亲仁</a:t>
            </a: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　  </a:t>
            </a:r>
            <a:r>
              <a:rPr lang="zh-CN" altLang="en-US" sz="2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说该说的话</a:t>
            </a:r>
            <a:r>
              <a:rPr lang="en-US" altLang="zh-CN" sz="2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—</a:t>
            </a:r>
            <a:r>
              <a:rPr lang="zh-CN" altLang="en-US" sz="2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言忠信　做该做的事</a:t>
            </a:r>
            <a:r>
              <a:rPr lang="en-US" altLang="zh-CN" sz="2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—</a:t>
            </a:r>
            <a:r>
              <a:rPr lang="zh-CN" altLang="en-US" sz="2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帮大人</a:t>
            </a: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语言　    行动</a:t>
            </a: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行</a:t>
            </a:r>
            <a:endParaRPr lang="zh-CN" altLang="en-US" sz="33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0483" name="文本框 1"/>
          <p:cNvSpPr txBox="1">
            <a:spLocks noChangeArrowheads="1"/>
          </p:cNvSpPr>
          <p:nvPr/>
        </p:nvSpPr>
        <p:spPr bwMode="auto">
          <a:xfrm>
            <a:off x="219075" y="1910212"/>
            <a:ext cx="1593056" cy="1983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 sz="33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pPr algn="ctr"/>
            <a:r>
              <a:rPr lang="zh-CN" altLang="en-US" sz="60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行</a:t>
            </a:r>
            <a:endParaRPr lang="zh-CN" altLang="en-US" sz="495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pPr algn="ctr"/>
            <a:r>
              <a:rPr lang="zh-CN" altLang="en-US" sz="3000" b="1">
                <a:solidFill>
                  <a:srgbClr val="FF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（做）</a:t>
            </a:r>
            <a:endParaRPr lang="zh-CN" altLang="en-US" sz="3000" b="1">
              <a:solidFill>
                <a:srgbClr val="FF0000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sp>
        <p:nvSpPr>
          <p:cNvPr id="164" name=" 164"/>
          <p:cNvSpPr/>
          <p:nvPr/>
        </p:nvSpPr>
        <p:spPr>
          <a:xfrm>
            <a:off x="3865721" y="4110250"/>
            <a:ext cx="2357438" cy="136922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5" name="上箭头 4"/>
          <p:cNvSpPr/>
          <p:nvPr/>
        </p:nvSpPr>
        <p:spPr>
          <a:xfrm>
            <a:off x="3922871" y="3382063"/>
            <a:ext cx="544116" cy="145256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7" name="上箭头 6"/>
          <p:cNvSpPr/>
          <p:nvPr/>
        </p:nvSpPr>
        <p:spPr>
          <a:xfrm>
            <a:off x="5678805" y="3432546"/>
            <a:ext cx="544116" cy="17264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  <p:sp>
        <p:nvSpPr>
          <p:cNvPr id="8" name="左大括号 7"/>
          <p:cNvSpPr/>
          <p:nvPr/>
        </p:nvSpPr>
        <p:spPr>
          <a:xfrm>
            <a:off x="1812131" y="1381575"/>
            <a:ext cx="456010" cy="3017044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/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191" y="-166000"/>
            <a:ext cx="9301163" cy="5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8685" y="47599"/>
            <a:ext cx="7650004" cy="4853940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</a:t>
            </a: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     </a:t>
            </a:r>
            <a:r>
              <a:rPr lang="zh-CN" altLang="en-US" sz="27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养浩然正气</a:t>
            </a:r>
            <a:b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“‘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其为气也，至大至刚，以直养而无害，则塞于天地之间。其为气也，配义与道；无是，馁也。是集义所生者，非义袭而取之也。行有不慊于心，则馁矣。</a:t>
            </a: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’‘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必有事焉而勿正，心勿忘，勿助长也。</a:t>
            </a: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’”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(《孟子 公孙丑上)。</a:t>
            </a:r>
            <a:b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不耘苗：不耕望获；助长：欲速则不达，非徒无益，而又害之</a:t>
            </a:r>
            <a:b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义：道德范畴，合宜之理，合情合理、符合正道。</a:t>
            </a:r>
            <a:b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道：通行之路、善良无邪。</a:t>
            </a:r>
            <a:b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袭：袭击，用简便的措施夺得。</a:t>
            </a:r>
            <a:b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朱子注曰：</a:t>
            </a:r>
            <a:r>
              <a:rPr lang="en-US" altLang="zh-CN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“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知言者，尽心知性，于凡天下之言，无不有以究极其理，而识其是非得失之所以然也。浩然，盛大流行之貌。气，即所谓体之充者。本自浩然，失养故馁，惟孟子为善养之以复其初也。</a:t>
            </a:r>
            <a:r>
              <a:rPr lang="en-US" altLang="zh-CN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’‘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盖惟知言，则有以明夫道义，而于天下之事无所疑；</a:t>
            </a:r>
            <a:r>
              <a:rPr lang="en-US" altLang="zh-CN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’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养气，则有以配夫道义，而于天下之事无所惧，此其所以当大任而不动心也。</a:t>
            </a:r>
            <a:r>
              <a:rPr lang="en-US" altLang="zh-CN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’”</a:t>
            </a:r>
            <a:endParaRPr lang="en-US" altLang="zh-CN" sz="15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191" y="-166000"/>
            <a:ext cx="9301163" cy="5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01115" y="528135"/>
            <a:ext cx="6858000" cy="4087654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</a:t>
            </a: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</a:t>
            </a:r>
            <a:r>
              <a:rPr lang="zh-CN" altLang="en-US" sz="27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知言真伪</a:t>
            </a:r>
            <a:b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何谓知言？曰：</a:t>
            </a: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‘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诐辞知其所蔽，淫辞知其所陷，邪辞知其所离，遁辞知其所穷。</a:t>
            </a:r>
            <a:b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1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四者  害政  害事   不易  </a:t>
            </a:r>
            <a:b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15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偏颇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的言论，知道它不全面的地方；</a:t>
            </a:r>
            <a:r>
              <a:rPr lang="zh-CN" altLang="en-US" sz="15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过激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的言论，知道它陷入错误的地方；</a:t>
            </a:r>
            <a:r>
              <a:rPr lang="zh-CN" altLang="en-US" sz="15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邪曲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的言论，知道它背离正道的地方；</a:t>
            </a:r>
            <a:r>
              <a:rPr lang="zh-CN" altLang="en-US" sz="15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躲闪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的言论，知道它理屈辞穷的地方。</a:t>
            </a:r>
            <a:br>
              <a:rPr lang="zh-CN" altLang="en-US" sz="1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</a:b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言出于心。语言毛病出于心病，心明于正理而无蔽，然后其言平正通达而无病；苟为不然则病。即其言之病，而知其心之偏失，又知其害于政事而不可改变。非心通于道，而无疑于天下之理，程子曰：“心通乎道，然后能辨是非。”又曰：“孟子知言，正如人在堂上，方能辨堂下人曲直。若犹未免杂于堂下众人之中，则不能辨决矣。”身在此山中，抽身事外，旁观者清，明理用中。博学以明理，书如度量衡，度量事物合理与否。</a:t>
            </a:r>
            <a:r>
              <a:rPr lang="zh-CN" altLang="en-US" sz="1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正直人：言辞诚直，语气平和，行为大方，心正身直。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</a:t>
            </a:r>
            <a:endParaRPr lang="zh-CN" altLang="en-US" sz="15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191" y="-166000"/>
            <a:ext cx="9301163" cy="5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9628" y="154755"/>
            <a:ext cx="7901940" cy="4464368"/>
          </a:xfrm>
        </p:spPr>
        <p:txBody>
          <a:bodyPr rtlCol="0">
            <a:normAutofit fontScale="90000"/>
          </a:bodyPr>
          <a:lstStyle/>
          <a:p>
            <a:pPr algn="l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</a:t>
            </a: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en-US" altLang="zh-CN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b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</a:t>
            </a:r>
            <a:r>
              <a:rPr lang="zh-CN" altLang="en-US" sz="27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观人诀窍</a:t>
            </a:r>
            <a:b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胸中正，则眸子膫焉；胸中不正，则眸子眊焉。</a:t>
            </a:r>
            <a:br>
              <a:rPr lang="zh-CN" altLang="en-US" sz="1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1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         </a:t>
            </a:r>
            <a:r>
              <a:rPr lang="zh-CN" altLang="en-US" sz="21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眸子：</a:t>
            </a:r>
            <a:r>
              <a:rPr lang="zh-CN" altLang="en-US" sz="21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目瞳子、眼珠。膫：明。眊：目不明之貌。盖人与物接之时，其神在目，故胸中正则神精目明，不正则神散目昏。</a:t>
            </a:r>
            <a:br>
              <a:rPr lang="zh-CN" altLang="en-US" sz="21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15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膫焉：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瞳孔扩大，视线正直，气质温润，目光如炬，炯炯有神。眼皮稳定，张合适度，心神安祥。</a:t>
            </a:r>
            <a:b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15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眊焉：</a:t>
            </a:r>
            <a:r>
              <a:rPr lang="zh-CN" altLang="en-US" sz="15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瞳孔缩小，目光暗淡，视线游移不定，眼球转动失序，眼皮张合频频。神情不稳定。</a:t>
            </a:r>
            <a:br>
              <a:rPr lang="zh-CN" altLang="en-US" sz="1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听其言也，观其眸子，人焉廋哉？</a:t>
            </a:r>
            <a:br>
              <a:rPr lang="zh-CN" altLang="en-US" sz="1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1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         </a:t>
            </a:r>
            <a:r>
              <a:rPr lang="zh-CN" altLang="en-US" sz="21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廋：</a:t>
            </a:r>
            <a:r>
              <a:rPr lang="zh-CN" altLang="en-US" sz="21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匿。言由心发，故幷此以观，则人之邪正不可匿矣。然言犹可以伪为，眸子则有不容伪者。</a:t>
            </a:r>
            <a:br>
              <a:rPr lang="zh-CN" altLang="en-US" sz="21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</a:br>
            <a:r>
              <a:rPr lang="zh-CN" altLang="en-US" sz="21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       君子坦荡荡</a:t>
            </a:r>
            <a:r>
              <a:rPr lang="zh-CN" altLang="en-US" sz="135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心正身直，落落大方，光明磊落</a:t>
            </a:r>
            <a:endParaRPr lang="zh-CN" altLang="en-US" sz="135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10728" y="-54319"/>
            <a:ext cx="9365457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18850" y="665475"/>
            <a:ext cx="7461173" cy="3522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国学经典适合于 所有人群</a:t>
            </a:r>
            <a:r>
              <a:rPr lang="zh-CN" altLang="en-US" sz="1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需要 应该 必须</a:t>
            </a:r>
            <a:endParaRPr lang="zh-CN" altLang="en-US" sz="15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indent="4572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sym typeface="+mn-ea"/>
              </a:rPr>
              <a:t>学习经典，使自己成为高尚的人，成为博学多才的人，成为有事业成就的人</a:t>
            </a:r>
            <a:endParaRPr lang="zh-CN" sz="18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做人：</a:t>
            </a:r>
            <a:r>
              <a:rPr sz="1800" b="1" dirty="0">
                <a:solidFill>
                  <a:srgbClr val="C00000"/>
                </a:solidFill>
                <a:latin typeface="+mn-lt"/>
                <a:ea typeface="+mn-ea"/>
              </a:rPr>
              <a:t>修养美德，孝悌忠信</a:t>
            </a:r>
            <a:endParaRPr sz="18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indent="4572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与人：</a:t>
            </a:r>
            <a:r>
              <a:rPr sz="1800" b="1" dirty="0">
                <a:solidFill>
                  <a:srgbClr val="C00000"/>
                </a:solidFill>
                <a:latin typeface="+mn-lt"/>
                <a:ea typeface="+mn-ea"/>
              </a:rPr>
              <a:t>己所不欲，不施于人</a:t>
            </a:r>
            <a:r>
              <a:rPr lang="zh-CN" sz="1800" b="1" dirty="0">
                <a:solidFill>
                  <a:srgbClr val="C00000"/>
                </a:solidFill>
                <a:latin typeface="+mn-lt"/>
                <a:ea typeface="+mn-ea"/>
              </a:rPr>
              <a:t>。己欲立而立人，己欲达而达人。</a:t>
            </a:r>
            <a:endParaRPr lang="zh-CN" sz="18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indent="4572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创业：</a:t>
            </a:r>
            <a:r>
              <a:rPr lang="zh-CN" sz="1800" b="1" dirty="0">
                <a:solidFill>
                  <a:srgbClr val="C00000"/>
                </a:solidFill>
                <a:latin typeface="+mn-lt"/>
                <a:ea typeface="+mn-ea"/>
              </a:rPr>
              <a:t>利己而无损于人。</a:t>
            </a:r>
            <a:endParaRPr lang="zh-CN" sz="18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indent="4572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居家：</a:t>
            </a:r>
            <a:r>
              <a:rPr lang="zh-CN" sz="1800" b="1" dirty="0">
                <a:solidFill>
                  <a:srgbClr val="C00000"/>
                </a:solidFill>
                <a:latin typeface="+mn-lt"/>
                <a:ea typeface="+mn-ea"/>
              </a:rPr>
              <a:t>父慈、子孝、兄爱、弟敬、夫和、妻柔</a:t>
            </a:r>
            <a:endParaRPr lang="zh-CN" sz="18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indent="4572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当官：</a:t>
            </a:r>
            <a:r>
              <a:rPr lang="zh-CN" sz="1800" b="1" dirty="0">
                <a:solidFill>
                  <a:srgbClr val="C00000"/>
                </a:solidFill>
                <a:latin typeface="+mn-lt"/>
                <a:ea typeface="+mn-ea"/>
              </a:rPr>
              <a:t>爱民如子，荐贤让能，廉洁奉公，以贪腐为恥。</a:t>
            </a:r>
            <a:endParaRPr lang="zh-CN" sz="1800" b="1" dirty="0">
              <a:solidFill>
                <a:srgbClr val="C00000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dirty="0"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978" y="131419"/>
            <a:ext cx="2102168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5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5.</a:t>
            </a:r>
            <a:r>
              <a:rPr lang="zh-CN" altLang="en-US" sz="15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国学适合于所有人群 </a:t>
            </a:r>
            <a:endParaRPr lang="zh-CN" altLang="en-US" sz="1500"/>
          </a:p>
        </p:txBody>
      </p:sp>
    </p:spTree>
  </p:cSld>
  <p:clrMapOvr>
    <a:masterClrMapping/>
  </p:clrMapOvr>
  <p:transition advClick="0" advTm="50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3078</Words>
  <Application>WPS 演示</Application>
  <PresentationFormat>自定义</PresentationFormat>
  <Paragraphs>114</Paragraphs>
  <Slides>16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Calibri Light</vt:lpstr>
      <vt:lpstr>华文中宋</vt:lpstr>
      <vt:lpstr>华文楷体</vt:lpstr>
      <vt:lpstr>华文行楷</vt:lpstr>
      <vt:lpstr>楷体_GB2312</vt:lpstr>
      <vt:lpstr>仿宋_GB2312</vt:lpstr>
      <vt:lpstr>Calibri</vt:lpstr>
      <vt:lpstr>微软雅黑</vt:lpstr>
      <vt:lpstr>Arial Unicode MS</vt:lpstr>
      <vt:lpstr>Office 主题</vt:lpstr>
      <vt:lpstr>PowerPoint 演示文稿</vt:lpstr>
      <vt:lpstr>　　　　               亚圣孟子                 孟子的智慧 语言表达  政事应对  观人诀窍  知言真伪言辞   浩然正气 王者之师  德范朝班  锦秀文章气势磅礴 言简意赅 义正词严 寓意深刻  然赖其言，而今之学者尚知宗孔氏，崇仁义，贵王贱霸而已。程子曰:“孟子有大功于世,以其言性善也。” 又曰:“孟子性善、养气之论,皆前圣所未发。” </vt:lpstr>
      <vt:lpstr>    　　　　　孟子　思想 仁政爱民  正君安民  井田养民  止战保民   兴学教民 批邪说  卫正道  宗孔子  崇仁义  贵王贱霸 修己：浩然正气　修身成德 读书明理　博学慎思　明辨笃行　克制私欲　践行人道 正人：仁政爱民　贵王贱霸 示范（矜持）、引导、教化、弟子（数十乘）、正民（知礼尚善，贵王贱霸） 正君（行仁政，爱百姓）：梁：仁义而已，定于一。齐：保民而王。邹：反乎尔者　大宋宰相赵普说：“半部《论语》可以治天下。”　　　　　</vt:lpstr>
      <vt:lpstr>PowerPoint 演示文稿</vt:lpstr>
      <vt:lpstr>PowerPoint 演示文稿</vt:lpstr>
      <vt:lpstr>                                              养浩然正气 “‘其为气也，至大至刚，以直养而无害，则塞于天地之间。其为气也，配义与道；无是，馁也。是集义所生者，非义袭而取之也。行有不慊于心，则馁矣。’‘必有事焉而勿正，心勿忘，勿助长也。’”(《孟子 公孙丑上)。 不耘苗：不耕望获；助长：欲速则不达，非徒无益，而又害之 义：道德范畴，合宜之理，合情合理、符合正道。 道：通行之路、善良无邪。 袭：袭击，用简便的措施夺得。 朱子注曰：“知言者，尽心知性，于凡天下之言，无不有以究极其理，而识其是非得失之所以然也。浩然，盛大流行之貌。气，即所谓体之充者。本自浩然，失养故馁，惟孟子为善养之以复其初也。’‘盖惟知言，则有以明夫道义，而于天下之事无所疑；’养气，则有以配夫道义，而于天下之事无所惧，此其所以当大任而不动心也。’”</vt:lpstr>
      <vt:lpstr>                                        知言真伪 “何谓知言？曰：‘诐辞知其所蔽，淫辞知其所陷，邪辞知其所离，遁辞知其所穷。 四者  害政  害事   不易   偏颇的言论，知道它不全面的地方；过激的言论，知道它陷入错误的地方；邪曲的言论，知道它背离正道的地方；躲闪的言论，知道它理屈辞穷的地方。 言出于心。语言毛病出于心病，心明于正理而无蔽，然后其言平正通达而无病；苟为不然则病。即其言之病，而知其心之偏失，又知其害于政事而不可改变。非心通于道，而无疑于天下之理，程子曰：“心通乎道，然后能辨是非。”又曰：“孟子知言，正如人在堂上，方能辨堂下人曲直。若犹未免杂于堂下众人之中，则不能辨决矣。”身在此山中，抽身事外，旁观者清，明理用中。博学以明理，书如度量衡，度量事物合理与否。正直人：言辞诚直，语气平和，行为大方，心正身直。      </vt:lpstr>
      <vt:lpstr>                                        观人诀窍 胸中正，则眸子膫焉；胸中不正，则眸子眊焉。          眸子：目瞳子、眼珠。膫：明。眊：目不明之貌。盖人与物接之时，其神在目，故胸中正则神精目明，不正则神散目昏。 膫焉：瞳孔扩大，视线正直，气质温润，目光如炬，炯炯有神。眼皮稳定，张合适度，心神安祥。 眊焉：瞳孔缩小，目光暗淡，视线游移不定，眼球转动失序，眼皮张合频频。神情不稳定。 听其言也，观其眸子，人焉廋哉？          廋：匿。言由心发，故幷此以观，则人之邪正不可匿矣。然言犹可以伪为，眸子则有不容伪者。        君子坦荡荡心正身直，落落大方，光明磊落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秦治</cp:lastModifiedBy>
  <cp:revision>142</cp:revision>
  <dcterms:created xsi:type="dcterms:W3CDTF">2017-11-08T03:48:00Z</dcterms:created>
  <dcterms:modified xsi:type="dcterms:W3CDTF">2018-08-19T03:35:27Z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