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handoutMasterIdLst>
    <p:handoutMasterId r:id="rId12"/>
  </p:handoutMasterIdLst>
  <p:sldIdLst>
    <p:sldId id="257" r:id="rId3"/>
    <p:sldId id="288" r:id="rId5"/>
    <p:sldId id="259" r:id="rId6"/>
    <p:sldId id="290" r:id="rId7"/>
    <p:sldId id="291" r:id="rId8"/>
    <p:sldId id="292" r:id="rId9"/>
    <p:sldId id="293" r:id="rId10"/>
    <p:sldId id="295" r:id="rId11"/>
  </p:sldIdLst>
  <p:sldSz cx="12192000" cy="6858000"/>
  <p:notesSz cx="7103745" cy="10234295"/>
  <p:embeddedFontLst>
    <p:embeddedFont>
      <p:font typeface="锐字荣光粗黑简1.0" panose="02000500000000000000" charset="-122"/>
      <p:regular r:id="rId16"/>
    </p:embeddedFont>
    <p:embeddedFont>
      <p:font typeface="楷体_GB2312" panose="02010609030101010101" charset="-122"/>
      <p:regular r:id="rId17"/>
    </p:embeddedFont>
    <p:embeddedFont>
      <p:font typeface="Calibri" panose="02010600030101010101" charset="0"/>
      <p:regular r:id="rId1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0C66A1-5633-4B28-8129-F1664BD49D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8751" y="223235"/>
            <a:ext cx="10515600" cy="533509"/>
          </a:xfrm>
        </p:spPr>
        <p:txBody>
          <a:bodyPr>
            <a:normAutofit/>
          </a:bodyPr>
          <a:lstStyle>
            <a:lvl1pPr>
              <a:defRPr sz="3200">
                <a:solidFill>
                  <a:schemeClr val="tx2"/>
                </a:solidFill>
                <a:latin typeface="方正清刻本悦宋简体" panose="02000000000000000000" pitchFamily="2" charset="-122"/>
                <a:ea typeface="方正清刻本悦宋简体" panose="02000000000000000000" pitchFamily="2" charset="-122"/>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xml"/><Relationship Id="rId7" Type="http://schemas.microsoft.com/office/2007/relationships/media" Target="file:///F:\&#24179;&#20937;&#24066;&#20256;&#32479;&#25991;&#21270;&#20419;&#36827;&#20250;\&#35762;&#24231;\&#35753;&#20320;&#30340;&#23376;&#22899;&#23436;&#32654;&#38271;\&#24120;&#22238;&#23478;&#30475;&#30475;.WAV" TargetMode="External"/><Relationship Id="rId6" Type="http://schemas.openxmlformats.org/officeDocument/2006/relationships/audio" Target="file:///F:\&#24179;&#20937;&#24066;&#20256;&#32479;&#25991;&#21270;&#20419;&#36827;&#20250;\&#35762;&#24231;\&#35753;&#20320;&#30340;&#23376;&#22899;&#23436;&#32654;&#38271;\&#24120;&#22238;&#23478;&#30475;&#30475;.WAV" TargetMode="External"/><Relationship Id="rId5" Type="http://schemas.openxmlformats.org/officeDocument/2006/relationships/image" Target="../media/image3.png"/><Relationship Id="rId4" Type="http://schemas.microsoft.com/office/2007/relationships/media" Target="file:///F:\&#24179;&#20937;&#24066;&#20256;&#32479;&#25991;&#21270;&#20419;&#36827;&#20250;\&#35762;&#24231;\&#35753;&#20320;&#30340;&#23376;&#22899;&#23436;&#32654;&#38271;\&#39640;&#23665;&#27969;&#27700;(&#21476;&#31581;).mp3" TargetMode="External"/><Relationship Id="rId3" Type="http://schemas.openxmlformats.org/officeDocument/2006/relationships/audio" Target="file:///F:\&#24179;&#20937;&#24066;&#20256;&#32479;&#25991;&#21270;&#20419;&#36827;&#20250;\&#35762;&#24231;\&#35753;&#20320;&#30340;&#23376;&#22899;&#23436;&#32654;&#38271;\&#39640;&#23665;&#27969;&#27700;(&#21476;&#31581;).mp3" TargetMode="External"/><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ags" Target="../tags/tag2.xml"/><Relationship Id="rId2" Type="http://schemas.openxmlformats.org/officeDocument/2006/relationships/image" Target="../media/image2.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50" y="3269615"/>
            <a:ext cx="2927985" cy="2887345"/>
          </a:xfrm>
          <a:prstGeom prst="rect">
            <a:avLst/>
          </a:prstGeom>
        </p:spPr>
      </p:pic>
      <p:sp>
        <p:nvSpPr>
          <p:cNvPr id="2" name="文本框 1"/>
          <p:cNvSpPr txBox="1"/>
          <p:nvPr/>
        </p:nvSpPr>
        <p:spPr>
          <a:xfrm>
            <a:off x="2226945" y="1753870"/>
            <a:ext cx="8694420" cy="3089275"/>
          </a:xfrm>
          <a:prstGeom prst="rect">
            <a:avLst/>
          </a:prstGeom>
          <a:noFill/>
        </p:spPr>
        <p:txBody>
          <a:bodyPr wrap="square" rtlCol="0">
            <a:spAutoFit/>
          </a:bodyPr>
          <a:p>
            <a:pPr algn="ctr" fontAlgn="auto">
              <a:lnSpc>
                <a:spcPts val="8060"/>
              </a:lnSpc>
            </a:pPr>
            <a:r>
              <a:rPr lang="zh-CN" altLang="en-US" sz="3600">
                <a:solidFill>
                  <a:srgbClr val="FF0000"/>
                </a:solidFill>
                <a:latin typeface="锐字荣光粗黑简1.0" panose="02000500000000000000" charset="-122"/>
                <a:ea typeface="锐字荣光粗黑简1.0" panose="02000500000000000000" charset="-122"/>
                <a:sym typeface="+mn-ea"/>
              </a:rPr>
              <a:t>平凉市传统文化促进会筹委会</a:t>
            </a:r>
            <a:endParaRPr lang="zh-CN" altLang="en-US" sz="3600">
              <a:solidFill>
                <a:srgbClr val="FF0000"/>
              </a:solidFill>
              <a:latin typeface="锐字荣光粗黑简1.0" panose="02000500000000000000" charset="-122"/>
              <a:ea typeface="锐字荣光粗黑简1.0" panose="02000500000000000000" charset="-122"/>
              <a:sym typeface="+mn-ea"/>
            </a:endParaRPr>
          </a:p>
          <a:p>
            <a:pPr algn="ctr" fontAlgn="auto">
              <a:lnSpc>
                <a:spcPts val="8060"/>
              </a:lnSpc>
            </a:pPr>
            <a:r>
              <a:rPr lang="zh-CN" altLang="en-US" sz="3600">
                <a:solidFill>
                  <a:srgbClr val="FF0000"/>
                </a:solidFill>
                <a:latin typeface="锐字荣光粗黑简1.0" panose="02000500000000000000" charset="-122"/>
                <a:ea typeface="锐字荣光粗黑简1.0" panose="02000500000000000000" charset="-122"/>
                <a:sym typeface="+mn-ea"/>
              </a:rPr>
              <a:t>公益</a:t>
            </a:r>
            <a:r>
              <a:rPr lang="zh-CN" altLang="en-US" sz="3600" b="1">
                <a:solidFill>
                  <a:srgbClr val="FF0000"/>
                </a:solidFill>
                <a:latin typeface="锐字荣光粗黑简1.0" panose="02000500000000000000" charset="-122"/>
                <a:ea typeface="锐字荣光粗黑简1.0" panose="02000500000000000000" charset="-122"/>
                <a:sym typeface="+mn-ea"/>
              </a:rPr>
              <a:t>讲座</a:t>
            </a:r>
            <a:endParaRPr lang="zh-CN" altLang="en-US" sz="3600" b="1">
              <a:solidFill>
                <a:srgbClr val="FF0000"/>
              </a:solidFill>
              <a:latin typeface="锐字荣光粗黑简1.0" panose="02000500000000000000" charset="-122"/>
              <a:ea typeface="锐字荣光粗黑简1.0" panose="02000500000000000000" charset="-122"/>
              <a:sym typeface="+mn-ea"/>
            </a:endParaRPr>
          </a:p>
          <a:p>
            <a:pPr algn="l" fontAlgn="auto">
              <a:lnSpc>
                <a:spcPts val="3660"/>
              </a:lnSpc>
              <a:spcBef>
                <a:spcPts val="3600"/>
              </a:spcBef>
            </a:pPr>
            <a:r>
              <a:rPr lang="zh-CN" altLang="en-US">
                <a:sym typeface="+mn-ea"/>
              </a:rPr>
              <a:t>　　　　　</a:t>
            </a:r>
            <a:r>
              <a:rPr lang="zh-CN" altLang="en-US" sz="2400">
                <a:solidFill>
                  <a:srgbClr val="FF0000"/>
                </a:solidFill>
                <a:latin typeface="锐字荣光粗黑简1.0" panose="02000500000000000000" charset="-122"/>
                <a:ea typeface="锐字荣光粗黑简1.0" panose="02000500000000000000" charset="-122"/>
                <a:sym typeface="+mn-ea"/>
              </a:rPr>
              <a:t>《让你的子女完美成长》</a:t>
            </a:r>
            <a:r>
              <a:rPr lang="en-US" altLang="zh-CN" sz="2400">
                <a:solidFill>
                  <a:srgbClr val="FF0000"/>
                </a:solidFill>
                <a:latin typeface="锐字荣光粗黑简1.0" panose="02000500000000000000" charset="-122"/>
                <a:ea typeface="锐字荣光粗黑简1.0" panose="02000500000000000000" charset="-122"/>
                <a:sym typeface="+mn-ea"/>
              </a:rPr>
              <a:t>系列讲座</a:t>
            </a:r>
            <a:r>
              <a:rPr lang="zh-CN" altLang="en-US" sz="2400">
                <a:solidFill>
                  <a:srgbClr val="FF0000"/>
                </a:solidFill>
                <a:latin typeface="锐字荣光粗黑简1.0" panose="02000500000000000000" charset="-122"/>
                <a:ea typeface="锐字荣光粗黑简1.0" panose="02000500000000000000" charset="-122"/>
                <a:sym typeface="+mn-ea"/>
              </a:rPr>
              <a:t>之二</a:t>
            </a:r>
            <a:endParaRPr lang="en-US" altLang="zh-CN" sz="2400"/>
          </a:p>
        </p:txBody>
      </p:sp>
      <p:pic>
        <p:nvPicPr>
          <p:cNvPr id="5" name="图片 4" descr="剪花1"/>
          <p:cNvPicPr>
            <a:picLocks noChangeAspect="1"/>
          </p:cNvPicPr>
          <p:nvPr/>
        </p:nvPicPr>
        <p:blipFill>
          <a:blip r:embed="rId2"/>
          <a:stretch>
            <a:fillRect/>
          </a:stretch>
        </p:blipFill>
        <p:spPr>
          <a:xfrm flipV="1">
            <a:off x="9025890" y="-1905"/>
            <a:ext cx="3186430" cy="497840"/>
          </a:xfrm>
          <a:prstGeom prst="rect">
            <a:avLst/>
          </a:prstGeom>
        </p:spPr>
      </p:pic>
      <p:pic>
        <p:nvPicPr>
          <p:cNvPr id="3" name="高山流水(古筝)">
            <a:hlinkClick r:id="" action="ppaction://media"/>
          </p:cNvPr>
          <p:cNvPicPr/>
          <p:nvPr>
            <a:audioFile r:link="rId3"/>
            <p:extLst>
              <p:ext uri="{DAA4B4D4-6D71-4841-9C94-3DE7FCFB9230}">
                <p14:media xmlns:p14="http://schemas.microsoft.com/office/powerpoint/2010/main" r:link="rId4"/>
              </p:ext>
            </p:extLst>
          </p:nvPr>
        </p:nvPicPr>
        <p:blipFill>
          <a:blip r:embed="rId5"/>
          <a:stretch>
            <a:fillRect/>
          </a:stretch>
        </p:blipFill>
        <p:spPr>
          <a:xfrm>
            <a:off x="3306445" y="5123180"/>
            <a:ext cx="619125" cy="619125"/>
          </a:xfrm>
          <a:prstGeom prst="rect">
            <a:avLst/>
          </a:prstGeom>
        </p:spPr>
      </p:pic>
      <p:pic>
        <p:nvPicPr>
          <p:cNvPr id="4" name="常回家看看">
            <a:hlinkClick r:id="" action="ppaction://media"/>
          </p:cNvPr>
          <p:cNvPicPr/>
          <p:nvPr>
            <a:audioFile r:link="rId6"/>
            <p:extLst>
              <p:ext uri="{DAA4B4D4-6D71-4841-9C94-3DE7FCFB9230}">
                <p14:media xmlns:p14="http://schemas.microsoft.com/office/powerpoint/2010/main" r:link="rId7"/>
              </p:ext>
            </p:extLst>
          </p:nvPr>
        </p:nvPicPr>
        <p:blipFill>
          <a:blip r:embed="rId5"/>
          <a:stretch>
            <a:fillRect/>
          </a:stretch>
        </p:blipFill>
        <p:spPr>
          <a:xfrm>
            <a:off x="9547225" y="5123180"/>
            <a:ext cx="619125" cy="61912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additive="base">
                                        <p:cTn id="12" dur="356153" fill="hold"/>
                                        <p:tgtEl>
                                          <p:spTgt spid="3"/>
                                        </p:tgtEl>
                                      </p:cBhvr>
                                    </p:cmd>
                                  </p:childTnLst>
                                </p:cTn>
                              </p:par>
                            </p:childTnLst>
                          </p:cTn>
                        </p:par>
                        <p:par>
                          <p:cTn id="13" fill="hold">
                            <p:stCondLst>
                              <p:cond delay="357500"/>
                            </p:stCondLst>
                            <p:childTnLst>
                              <p:par>
                                <p:cTn id="14" presetID="1" presetClass="mediacall" presetSubtype="0" fill="hold" nodeType="afterEffect">
                                  <p:stCondLst>
                                    <p:cond delay="0"/>
                                  </p:stCondLst>
                                  <p:childTnLst>
                                    <p:cmd type="call" cmd="playFrom(0.0)">
                                      <p:cBhvr additive="base">
                                        <p:cTn id="15" dur="3042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1">
                  <p:stCondLst>
                    <p:cond delay="indefinite"/>
                  </p:stCondLst>
                  <p:endCondLst>
                    <p:cond evt="onNext">
                      <p:tgtEl>
                        <p:sldTgt/>
                      </p:tgtEl>
                    </p:cond>
                    <p:cond evt="onPrev">
                      <p:tgtEl>
                        <p:sldTgt/>
                      </p:tgtEl>
                    </p:cond>
                    <p:cond evt="onStopAudio">
                      <p:tgtEl>
                        <p:sldTgt/>
                      </p:tgtEl>
                    </p:cond>
                  </p:endCondLst>
                </p:cTn>
                <p:tgtEl>
                  <p:spTgt spid="3"/>
                </p:tgtEl>
              </p:cMediaNode>
            </p:audio>
            <p:audio>
              <p:cMediaNode vol="23000">
                <p:cTn id="17" fill="hold" display="1">
                  <p:stCondLst>
                    <p:cond delay="indefinite"/>
                  </p:stCondLst>
                  <p:endCondLst>
                    <p:cond evt="onNext">
                      <p:tgtEl>
                        <p:sldTgt/>
                      </p:tgtEl>
                    </p:cond>
                    <p:cond evt="onPrev">
                      <p:tgtEl>
                        <p:sldTgt/>
                      </p:tgtEl>
                    </p:cond>
                    <p:cond evt="onStopAudio">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50" y="3269615"/>
            <a:ext cx="2927985" cy="2887345"/>
          </a:xfrm>
          <a:prstGeom prst="rect">
            <a:avLst/>
          </a:prstGeom>
        </p:spPr>
      </p:pic>
      <p:sp>
        <p:nvSpPr>
          <p:cNvPr id="2" name="文本框 1"/>
          <p:cNvSpPr txBox="1"/>
          <p:nvPr/>
        </p:nvSpPr>
        <p:spPr>
          <a:xfrm>
            <a:off x="2226945" y="1296670"/>
            <a:ext cx="8694420" cy="4495165"/>
          </a:xfrm>
          <a:prstGeom prst="rect">
            <a:avLst/>
          </a:prstGeom>
          <a:noFill/>
        </p:spPr>
        <p:txBody>
          <a:bodyPr wrap="square" rtlCol="0">
            <a:spAutoFit/>
          </a:bodyPr>
          <a:p>
            <a:pPr algn="ctr" fontAlgn="auto">
              <a:lnSpc>
                <a:spcPts val="8060"/>
              </a:lnSpc>
            </a:pPr>
            <a:r>
              <a:rPr lang="zh-CN" altLang="en-US">
                <a:sym typeface="+mn-ea"/>
              </a:rPr>
              <a:t>　　　 </a:t>
            </a:r>
            <a:r>
              <a:rPr lang="zh-CN" altLang="en-US" sz="2400">
                <a:sym typeface="+mn-ea"/>
              </a:rPr>
              <a:t>本讲主题：</a:t>
            </a:r>
            <a:r>
              <a:rPr lang="zh-CN" altLang="en-US" sz="2800" b="1">
                <a:sym typeface="+mn-ea"/>
              </a:rPr>
              <a:t>《学习道家思想　加强修身齐家》</a:t>
            </a:r>
            <a:endParaRPr lang="zh-CN" altLang="en-US" sz="2800" b="1">
              <a:sym typeface="+mn-ea"/>
            </a:endParaRPr>
          </a:p>
          <a:p>
            <a:pPr algn="l" fontAlgn="auto">
              <a:lnSpc>
                <a:spcPts val="3660"/>
              </a:lnSpc>
              <a:spcBef>
                <a:spcPts val="0"/>
              </a:spcBef>
            </a:pPr>
            <a:r>
              <a:rPr lang="zh-CN" altLang="en-US" sz="2400">
                <a:sym typeface="+mn-ea"/>
              </a:rPr>
              <a:t>　　　　主讲人：　朱国勇</a:t>
            </a:r>
            <a:endParaRPr lang="zh-CN" altLang="en-US" sz="2400">
              <a:sym typeface="+mn-ea"/>
            </a:endParaRPr>
          </a:p>
          <a:p>
            <a:pPr algn="l" fontAlgn="auto">
              <a:lnSpc>
                <a:spcPts val="3660"/>
              </a:lnSpc>
              <a:spcBef>
                <a:spcPts val="0"/>
              </a:spcBef>
            </a:pPr>
            <a:r>
              <a:rPr lang="zh-CN" altLang="en-US" sz="2400">
                <a:sym typeface="+mn-ea"/>
              </a:rPr>
              <a:t>　　　　主办单位：平凉市图书馆</a:t>
            </a:r>
            <a:endParaRPr lang="zh-CN" altLang="en-US" sz="2400"/>
          </a:p>
          <a:p>
            <a:pPr algn="l" fontAlgn="auto">
              <a:lnSpc>
                <a:spcPts val="3660"/>
              </a:lnSpc>
            </a:pPr>
            <a:r>
              <a:rPr lang="zh-CN" altLang="en-US" sz="2400">
                <a:sym typeface="+mn-ea"/>
              </a:rPr>
              <a:t>　　　　承办单位：平凉市传统文化促进会筹委会</a:t>
            </a:r>
            <a:r>
              <a:rPr lang="zh-CN" altLang="en-US" sz="2400"/>
              <a:t>　　　</a:t>
            </a:r>
            <a:endParaRPr lang="zh-CN" altLang="en-US" sz="2400"/>
          </a:p>
          <a:p>
            <a:pPr algn="ctr" fontAlgn="auto">
              <a:lnSpc>
                <a:spcPts val="3060"/>
              </a:lnSpc>
            </a:pPr>
            <a:r>
              <a:rPr lang="zh-CN" altLang="en-US" sz="2400"/>
              <a:t>　</a:t>
            </a:r>
            <a:endParaRPr lang="zh-CN" altLang="en-US" sz="2400"/>
          </a:p>
          <a:p>
            <a:pPr algn="ctr" fontAlgn="auto">
              <a:lnSpc>
                <a:spcPts val="3060"/>
              </a:lnSpc>
            </a:pPr>
            <a:endParaRPr lang="zh-CN" altLang="en-US" sz="2400" b="1">
              <a:solidFill>
                <a:srgbClr val="FF0000"/>
              </a:solidFill>
              <a:latin typeface="楷体_GB2312" panose="02010609030101010101" charset="-122"/>
              <a:ea typeface="楷体_GB2312" panose="02010609030101010101" charset="-122"/>
              <a:sym typeface="+mn-ea"/>
            </a:endParaRPr>
          </a:p>
          <a:p>
            <a:pPr algn="ctr" fontAlgn="auto">
              <a:lnSpc>
                <a:spcPts val="3060"/>
              </a:lnSpc>
            </a:pPr>
            <a:endParaRPr lang="zh-CN" altLang="en-US" sz="2400" b="1">
              <a:solidFill>
                <a:srgbClr val="FF0000"/>
              </a:solidFill>
              <a:latin typeface="楷体_GB2312" panose="02010609030101010101" charset="-122"/>
              <a:ea typeface="楷体_GB2312" panose="02010609030101010101" charset="-122"/>
              <a:sym typeface="+mn-ea"/>
            </a:endParaRPr>
          </a:p>
          <a:p>
            <a:pPr algn="ctr" fontAlgn="auto">
              <a:lnSpc>
                <a:spcPts val="3060"/>
              </a:lnSpc>
            </a:pPr>
            <a:r>
              <a:rPr lang="zh-CN" altLang="en-US" sz="2400" b="1">
                <a:solidFill>
                  <a:srgbClr val="FF0000"/>
                </a:solidFill>
                <a:latin typeface="楷体_GB2312" panose="02010609030101010101" charset="-122"/>
                <a:ea typeface="楷体_GB2312" panose="02010609030101010101" charset="-122"/>
                <a:sym typeface="+mn-ea"/>
              </a:rPr>
              <a:t>崇德尚孝　和谐家国</a:t>
            </a:r>
            <a:endParaRPr lang="zh-CN" altLang="en-US" sz="2400" b="1">
              <a:solidFill>
                <a:srgbClr val="FF0000"/>
              </a:solidFill>
              <a:latin typeface="楷体_GB2312" panose="02010609030101010101" charset="-122"/>
              <a:ea typeface="楷体_GB2312" panose="02010609030101010101" charset="-122"/>
            </a:endParaRPr>
          </a:p>
          <a:p>
            <a:pPr algn="ctr" fontAlgn="auto">
              <a:lnSpc>
                <a:spcPts val="3060"/>
              </a:lnSpc>
            </a:pPr>
            <a:r>
              <a:rPr lang="zh-CN" altLang="en-US" sz="2400" b="1">
                <a:solidFill>
                  <a:srgbClr val="FF0000"/>
                </a:solidFill>
                <a:latin typeface="楷体_GB2312" panose="02010609030101010101" charset="-122"/>
                <a:ea typeface="楷体_GB2312" panose="02010609030101010101" charset="-122"/>
                <a:sym typeface="+mn-ea"/>
              </a:rPr>
              <a:t>促进优秀文化传播　促进正能量传递</a:t>
            </a:r>
            <a:endParaRPr lang="en-US" altLang="zh-CN" sz="2400"/>
          </a:p>
        </p:txBody>
      </p:sp>
      <p:pic>
        <p:nvPicPr>
          <p:cNvPr id="5" name="图片 4" descr="剪花1"/>
          <p:cNvPicPr>
            <a:picLocks noChangeAspect="1"/>
          </p:cNvPicPr>
          <p:nvPr/>
        </p:nvPicPr>
        <p:blipFill>
          <a:blip r:embed="rId2"/>
          <a:stretch>
            <a:fillRect/>
          </a:stretch>
        </p:blipFill>
        <p:spPr>
          <a:xfrm flipV="1">
            <a:off x="9025890" y="-1905"/>
            <a:ext cx="3186430" cy="49784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361315"/>
            <a:ext cx="8952865" cy="7324090"/>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3280"/>
              </a:lnSpc>
              <a:buNone/>
            </a:pPr>
            <a:r>
              <a:rPr lang="zh-CN" altLang="en-US" sz="2800">
                <a:sym typeface="+mn-ea"/>
              </a:rPr>
              <a:t>引言：</a:t>
            </a:r>
            <a:endParaRPr lang="zh-CN" altLang="en-US" sz="2800">
              <a:sym typeface="+mn-ea"/>
            </a:endParaRPr>
          </a:p>
          <a:p>
            <a:pPr algn="l" fontAlgn="auto">
              <a:lnSpc>
                <a:spcPts val="3280"/>
              </a:lnSpc>
              <a:buNone/>
            </a:pPr>
            <a:endParaRPr lang="zh-CN" altLang="en-US" sz="2800">
              <a:sym typeface="+mn-ea"/>
            </a:endParaRPr>
          </a:p>
          <a:p>
            <a:pPr algn="l" fontAlgn="auto">
              <a:lnSpc>
                <a:spcPts val="4080"/>
              </a:lnSpc>
              <a:buNone/>
            </a:pPr>
            <a:r>
              <a:rPr lang="zh-CN" altLang="en-US" sz="2800">
                <a:sym typeface="+mn-ea"/>
              </a:rPr>
              <a:t>习近平总书记在十九大报告的第七部分《坚定文化自信，推动社会主义文化繁荣兴盛》中明确指出：</a:t>
            </a:r>
            <a:endParaRPr lang="zh-CN" altLang="en-US" sz="2800">
              <a:sym typeface="+mn-ea"/>
            </a:endParaRPr>
          </a:p>
          <a:p>
            <a:pPr algn="l" fontAlgn="auto">
              <a:lnSpc>
                <a:spcPts val="4080"/>
              </a:lnSpc>
              <a:buNone/>
            </a:pPr>
            <a:endParaRPr lang="zh-CN" altLang="en-US" sz="2800">
              <a:sym typeface="+mn-ea"/>
            </a:endParaRPr>
          </a:p>
          <a:p>
            <a:pPr algn="l" fontAlgn="auto">
              <a:lnSpc>
                <a:spcPts val="4080"/>
              </a:lnSpc>
              <a:buNone/>
            </a:pPr>
            <a:r>
              <a:rPr lang="zh-CN" altLang="en-US" sz="2800">
                <a:sym typeface="+mn-ea"/>
              </a:rPr>
              <a:t> “没有高度的文化自信，没有文化的繁荣兴盛，就没有中华民族伟大复兴。中国特色社会主义文化，源自于中华民族五千多年文明历史所孕育的中华优秀传统文化，熔铸于党领导人民在革命、建设、改革中创造的革命文化和社会主义先进文化，植根于中国特色社会主义伟大实践。”</a:t>
            </a:r>
            <a:endParaRPr lang="zh-CN" altLang="en-US" sz="2800">
              <a:sym typeface="+mn-ea"/>
            </a:endParaRPr>
          </a:p>
          <a:p>
            <a:pPr algn="l" fontAlgn="auto">
              <a:lnSpc>
                <a:spcPts val="3280"/>
              </a:lnSpc>
              <a:buNone/>
            </a:pPr>
            <a:endParaRPr lang="zh-CN" altLang="en-US" sz="2800">
              <a:sym typeface="+mn-ea"/>
            </a:endParaRPr>
          </a:p>
          <a:p>
            <a:pPr algn="l" fontAlgn="auto">
              <a:lnSpc>
                <a:spcPts val="3280"/>
              </a:lnSpc>
              <a:buNone/>
            </a:pPr>
            <a:endParaRPr lang="zh-CN" altLang="en-US" sz="2400">
              <a:sym typeface="+mn-ea"/>
            </a:endParaRPr>
          </a:p>
          <a:p>
            <a:pPr algn="l" fontAlgn="auto">
              <a:lnSpc>
                <a:spcPts val="3280"/>
              </a:lnSpc>
              <a:buNone/>
            </a:pP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120650"/>
            <a:ext cx="8952865" cy="6452235"/>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3860"/>
              </a:lnSpc>
              <a:buNone/>
            </a:pPr>
            <a:r>
              <a:rPr lang="zh-CN" altLang="en-US" sz="2800">
                <a:sym typeface="+mn-ea"/>
              </a:rPr>
              <a:t>“深入挖掘中华优秀传统文化蕴含的思想观念、人文精神、道德规范，结合时代要求继承创新，让中华文化展现出永久魅力和时代风采。”</a:t>
            </a:r>
            <a:endParaRPr lang="zh-CN" altLang="en-US" sz="2800">
              <a:sym typeface="+mn-ea"/>
            </a:endParaRPr>
          </a:p>
          <a:p>
            <a:pPr algn="l" fontAlgn="auto">
              <a:lnSpc>
                <a:spcPts val="3860"/>
              </a:lnSpc>
              <a:buNone/>
            </a:pPr>
            <a:endParaRPr lang="zh-CN" altLang="en-US" sz="2800">
              <a:sym typeface="+mn-ea"/>
            </a:endParaRPr>
          </a:p>
          <a:p>
            <a:pPr algn="l" fontAlgn="auto">
              <a:lnSpc>
                <a:spcPts val="3860"/>
              </a:lnSpc>
              <a:buNone/>
            </a:pPr>
            <a:r>
              <a:rPr lang="zh-CN" altLang="en-US" sz="2800">
                <a:sym typeface="+mn-ea"/>
              </a:rPr>
              <a:t>《中国共产党廉洁自律准则》第七条提出廉洁修身，自觉提升思想道德境界；第八条提出廉洁齐家，自觉带头树立良好家风。</a:t>
            </a:r>
            <a:endParaRPr lang="zh-CN" altLang="en-US" sz="2800">
              <a:sym typeface="+mn-ea"/>
            </a:endParaRPr>
          </a:p>
          <a:p>
            <a:pPr algn="l" fontAlgn="auto">
              <a:lnSpc>
                <a:spcPts val="3860"/>
              </a:lnSpc>
              <a:buNone/>
            </a:pPr>
            <a:endParaRPr lang="zh-CN" altLang="en-US" sz="2800">
              <a:sym typeface="+mn-ea"/>
            </a:endParaRPr>
          </a:p>
          <a:p>
            <a:pPr algn="l" fontAlgn="auto">
              <a:lnSpc>
                <a:spcPts val="3860"/>
              </a:lnSpc>
              <a:buNone/>
            </a:pPr>
            <a:r>
              <a:rPr lang="zh-CN" altLang="en-US" sz="2800">
                <a:sym typeface="+mn-ea"/>
              </a:rPr>
              <a:t>道家思想是中国传统文化的精髓。学习道家思想，增强文化自信，加强修身齐家，是党员领导干部面临的一个重大课题，也是培养家庭美德，树立良好家风，引导子女健康成长的一把钥匙。</a:t>
            </a:r>
            <a:endParaRPr lang="zh-CN" alt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48895"/>
            <a:ext cx="8952865" cy="7313930"/>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4080"/>
              </a:lnSpc>
              <a:buNone/>
            </a:pPr>
            <a:r>
              <a:rPr lang="zh-CN" altLang="en-US" sz="2800">
                <a:sym typeface="+mn-ea"/>
              </a:rPr>
              <a:t>主要内容：</a:t>
            </a:r>
            <a:endParaRPr lang="zh-CN" altLang="en-US" sz="2800">
              <a:sym typeface="+mn-ea"/>
            </a:endParaRPr>
          </a:p>
          <a:p>
            <a:pPr algn="l" fontAlgn="auto">
              <a:lnSpc>
                <a:spcPts val="4080"/>
              </a:lnSpc>
              <a:buNone/>
            </a:pPr>
            <a:endParaRPr lang="zh-CN" altLang="en-US" sz="2800">
              <a:sym typeface="+mn-ea"/>
            </a:endParaRPr>
          </a:p>
          <a:p>
            <a:pPr algn="l" fontAlgn="auto">
              <a:lnSpc>
                <a:spcPts val="4080"/>
              </a:lnSpc>
              <a:buNone/>
            </a:pPr>
            <a:r>
              <a:rPr lang="zh-CN" altLang="en-US" sz="2800">
                <a:sym typeface="+mn-ea"/>
              </a:rPr>
              <a:t>一、“道”是中国传统思想文化的精髓</a:t>
            </a:r>
            <a:endParaRPr lang="zh-CN" altLang="en-US" sz="2800">
              <a:sym typeface="+mn-ea"/>
            </a:endParaRPr>
          </a:p>
          <a:p>
            <a:pPr algn="l" fontAlgn="auto">
              <a:lnSpc>
                <a:spcPts val="4080"/>
              </a:lnSpc>
              <a:buNone/>
            </a:pPr>
            <a:r>
              <a:rPr lang="zh-CN" altLang="en-US" sz="2800">
                <a:sym typeface="+mn-ea"/>
              </a:rPr>
              <a:t>1、“道”是道家哲学思想的核心范畴；</a:t>
            </a:r>
            <a:endParaRPr lang="zh-CN" altLang="en-US" sz="2800">
              <a:sym typeface="+mn-ea"/>
            </a:endParaRPr>
          </a:p>
          <a:p>
            <a:pPr algn="l" fontAlgn="auto">
              <a:lnSpc>
                <a:spcPts val="4080"/>
              </a:lnSpc>
              <a:buNone/>
            </a:pPr>
            <a:r>
              <a:rPr lang="zh-CN" altLang="en-US" sz="2800">
                <a:sym typeface="+mn-ea"/>
              </a:rPr>
              <a:t>2.“道德”是古人尊崇的人生智慧；</a:t>
            </a:r>
            <a:endParaRPr lang="zh-CN" altLang="en-US" sz="2800">
              <a:sym typeface="+mn-ea"/>
            </a:endParaRPr>
          </a:p>
          <a:p>
            <a:pPr algn="l" fontAlgn="auto">
              <a:lnSpc>
                <a:spcPts val="4080"/>
              </a:lnSpc>
              <a:buNone/>
            </a:pPr>
            <a:r>
              <a:rPr lang="zh-CN" altLang="en-US" sz="2800">
                <a:sym typeface="+mn-ea"/>
              </a:rPr>
              <a:t>3、“求道”、“闻道”、“达道”、“弘道”是古代先哲们人生追求的最高境界；</a:t>
            </a:r>
            <a:endParaRPr lang="zh-CN" altLang="en-US" sz="2800">
              <a:sym typeface="+mn-ea"/>
            </a:endParaRPr>
          </a:p>
          <a:p>
            <a:pPr algn="l" fontAlgn="auto">
              <a:lnSpc>
                <a:spcPts val="4080"/>
              </a:lnSpc>
              <a:buNone/>
            </a:pPr>
            <a:r>
              <a:rPr lang="zh-CN" altLang="en-US" sz="2800">
                <a:sym typeface="+mn-ea"/>
              </a:rPr>
              <a:t>4、“道”的引伸义、泛义有道理、哲理、真理、道德、规律、法则等多种含义；</a:t>
            </a:r>
            <a:endParaRPr lang="zh-CN" altLang="en-US" sz="2800">
              <a:sym typeface="+mn-ea"/>
            </a:endParaRPr>
          </a:p>
          <a:p>
            <a:pPr algn="l" fontAlgn="auto">
              <a:lnSpc>
                <a:spcPts val="4080"/>
              </a:lnSpc>
              <a:buNone/>
            </a:pPr>
            <a:r>
              <a:rPr lang="zh-CN" altLang="en-US" sz="2800">
                <a:sym typeface="+mn-ea"/>
              </a:rPr>
              <a:t>5、“道”的思想和文化对于中国特色文化建设和构建新时代的价值观念具有非常积极的意义。</a:t>
            </a:r>
            <a:endParaRPr lang="zh-CN" altLang="en-US" sz="2800">
              <a:sym typeface="+mn-ea"/>
            </a:endParaRPr>
          </a:p>
          <a:p>
            <a:pPr algn="l" fontAlgn="auto">
              <a:lnSpc>
                <a:spcPts val="4080"/>
              </a:lnSpc>
              <a:buNone/>
            </a:pPr>
            <a:endParaRPr lang="zh-CN" altLang="en-US" sz="2800">
              <a:sym typeface="+mn-ea"/>
            </a:endParaRPr>
          </a:p>
          <a:p>
            <a:pPr algn="l" fontAlgn="auto">
              <a:lnSpc>
                <a:spcPts val="4080"/>
              </a:lnSpc>
              <a:buNone/>
            </a:pPr>
            <a:endParaRPr lang="zh-CN" alt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48895"/>
            <a:ext cx="8952865" cy="6267450"/>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4080"/>
              </a:lnSpc>
              <a:buNone/>
            </a:pPr>
            <a:r>
              <a:rPr lang="zh-CN" altLang="en-US" sz="2800">
                <a:sym typeface="+mn-ea"/>
              </a:rPr>
              <a:t>二、“道”揭示了修身齐家的基本规律</a:t>
            </a:r>
            <a:endParaRPr lang="zh-CN" altLang="en-US" sz="2800">
              <a:sym typeface="+mn-ea"/>
            </a:endParaRPr>
          </a:p>
          <a:p>
            <a:pPr algn="l" fontAlgn="auto">
              <a:lnSpc>
                <a:spcPts val="4080"/>
              </a:lnSpc>
              <a:buNone/>
            </a:pPr>
            <a:r>
              <a:rPr lang="zh-CN" altLang="en-US" sz="2800">
                <a:sym typeface="+mn-ea"/>
              </a:rPr>
              <a:t>（一）修身齐家与治国的关系；</a:t>
            </a:r>
            <a:endParaRPr lang="zh-CN" altLang="en-US" sz="2800">
              <a:sym typeface="+mn-ea"/>
            </a:endParaRPr>
          </a:p>
          <a:p>
            <a:pPr algn="l" fontAlgn="auto">
              <a:lnSpc>
                <a:spcPts val="4080"/>
              </a:lnSpc>
              <a:buNone/>
            </a:pPr>
            <a:r>
              <a:rPr lang="zh-CN" altLang="en-US" sz="2800">
                <a:sym typeface="+mn-ea"/>
              </a:rPr>
              <a:t>（二）黄帝问道的启迪和影响；</a:t>
            </a:r>
            <a:endParaRPr lang="zh-CN" altLang="en-US" sz="2800">
              <a:sym typeface="+mn-ea"/>
            </a:endParaRPr>
          </a:p>
          <a:p>
            <a:pPr algn="l" fontAlgn="auto">
              <a:lnSpc>
                <a:spcPts val="4080"/>
              </a:lnSpc>
              <a:buNone/>
            </a:pPr>
            <a:r>
              <a:rPr lang="zh-CN" altLang="en-US" sz="2800">
                <a:sym typeface="+mn-ea"/>
              </a:rPr>
              <a:t>（三）家国情怀。</a:t>
            </a:r>
            <a:endParaRPr lang="zh-CN" altLang="en-US" sz="2800">
              <a:sym typeface="+mn-ea"/>
            </a:endParaRPr>
          </a:p>
          <a:p>
            <a:pPr algn="l" fontAlgn="auto">
              <a:lnSpc>
                <a:spcPts val="4080"/>
              </a:lnSpc>
              <a:buNone/>
            </a:pPr>
            <a:endParaRPr lang="zh-CN" altLang="en-US" sz="2800">
              <a:sym typeface="+mn-ea"/>
            </a:endParaRPr>
          </a:p>
          <a:p>
            <a:pPr algn="l" fontAlgn="auto">
              <a:lnSpc>
                <a:spcPts val="4080"/>
              </a:lnSpc>
              <a:buNone/>
            </a:pPr>
            <a:r>
              <a:rPr lang="zh-CN" altLang="en-US" sz="2800">
                <a:sym typeface="+mn-ea"/>
              </a:rPr>
              <a:t>三、 “道”是医治网络时代“生活方式病”的良药</a:t>
            </a:r>
            <a:endParaRPr lang="zh-CN" altLang="en-US" sz="2800">
              <a:sym typeface="+mn-ea"/>
            </a:endParaRPr>
          </a:p>
          <a:p>
            <a:pPr algn="l" fontAlgn="auto">
              <a:lnSpc>
                <a:spcPts val="4080"/>
              </a:lnSpc>
              <a:buNone/>
            </a:pPr>
            <a:r>
              <a:rPr lang="zh-CN" altLang="en-US" sz="2800">
                <a:sym typeface="+mn-ea"/>
              </a:rPr>
              <a:t>（一）“道”对中国传统生活方式的影响；</a:t>
            </a:r>
            <a:endParaRPr lang="zh-CN" altLang="en-US" sz="2800">
              <a:sym typeface="+mn-ea"/>
            </a:endParaRPr>
          </a:p>
          <a:p>
            <a:pPr algn="l" fontAlgn="auto">
              <a:lnSpc>
                <a:spcPts val="4080"/>
              </a:lnSpc>
              <a:buNone/>
            </a:pPr>
            <a:r>
              <a:rPr lang="zh-CN" altLang="en-US" sz="2800">
                <a:sym typeface="+mn-ea"/>
              </a:rPr>
              <a:t>（二）现代生活方式的转型与演变；</a:t>
            </a:r>
            <a:endParaRPr lang="zh-CN" altLang="en-US" sz="2800">
              <a:sym typeface="+mn-ea"/>
            </a:endParaRPr>
          </a:p>
          <a:p>
            <a:pPr algn="l" fontAlgn="auto">
              <a:lnSpc>
                <a:spcPts val="4080"/>
              </a:lnSpc>
              <a:buNone/>
            </a:pPr>
            <a:r>
              <a:rPr lang="zh-CN" altLang="en-US" sz="2800">
                <a:sym typeface="+mn-ea"/>
              </a:rPr>
              <a:t>（三）网络时代生活方式的特征；</a:t>
            </a:r>
            <a:endParaRPr lang="zh-CN" altLang="en-US" sz="2800">
              <a:sym typeface="+mn-ea"/>
            </a:endParaRPr>
          </a:p>
          <a:p>
            <a:pPr algn="l" fontAlgn="auto">
              <a:lnSpc>
                <a:spcPts val="4080"/>
              </a:lnSpc>
              <a:buNone/>
            </a:pPr>
            <a:r>
              <a:rPr lang="zh-CN" altLang="en-US" sz="2800">
                <a:sym typeface="+mn-ea"/>
              </a:rPr>
              <a:t>（四）网络时代的“生活方式病”；</a:t>
            </a:r>
            <a:endParaRPr lang="zh-CN" altLang="en-US" sz="2800">
              <a:sym typeface="+mn-ea"/>
            </a:endParaRPr>
          </a:p>
          <a:p>
            <a:pPr algn="l" fontAlgn="auto">
              <a:lnSpc>
                <a:spcPts val="4080"/>
              </a:lnSpc>
              <a:buNone/>
            </a:pPr>
            <a:r>
              <a:rPr lang="zh-CN" altLang="en-US" sz="2800">
                <a:sym typeface="+mn-ea"/>
              </a:rPr>
              <a:t>（五）用“道”医治网络时代“生活方式病”的药方。</a:t>
            </a:r>
            <a:endParaRPr lang="zh-CN" alt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1948815"/>
            <a:ext cx="8952865" cy="2604770"/>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4080"/>
              </a:lnSpc>
              <a:buNone/>
            </a:pPr>
            <a:r>
              <a:rPr lang="zh-CN" altLang="en-US" sz="2800">
                <a:sym typeface="+mn-ea"/>
              </a:rPr>
              <a:t>四、“道”是家风培育及子女家庭教育的丰富养料</a:t>
            </a:r>
            <a:endParaRPr lang="zh-CN" altLang="en-US" sz="2800">
              <a:sym typeface="+mn-ea"/>
            </a:endParaRPr>
          </a:p>
          <a:p>
            <a:pPr algn="l" fontAlgn="auto">
              <a:lnSpc>
                <a:spcPts val="4080"/>
              </a:lnSpc>
              <a:buNone/>
            </a:pPr>
            <a:r>
              <a:rPr lang="zh-CN" altLang="en-US" sz="2800">
                <a:sym typeface="+mn-ea"/>
              </a:rPr>
              <a:t>（一）良好家风的基本内容；</a:t>
            </a:r>
            <a:endParaRPr lang="zh-CN" altLang="en-US" sz="2800">
              <a:sym typeface="+mn-ea"/>
            </a:endParaRPr>
          </a:p>
          <a:p>
            <a:pPr algn="l" fontAlgn="auto">
              <a:lnSpc>
                <a:spcPts val="4080"/>
              </a:lnSpc>
              <a:buNone/>
            </a:pPr>
            <a:r>
              <a:rPr lang="zh-CN" altLang="en-US" sz="2800">
                <a:sym typeface="+mn-ea"/>
              </a:rPr>
              <a:t>（二）家风养成及子女家庭教育的途径和方式。</a:t>
            </a:r>
            <a:endParaRPr lang="zh-CN" altLang="en-US" sz="2800"/>
          </a:p>
          <a:p>
            <a:pPr algn="l" fontAlgn="auto">
              <a:lnSpc>
                <a:spcPts val="4080"/>
              </a:lnSpc>
              <a:buNone/>
            </a:pPr>
            <a:endParaRPr lang="zh-CN" alt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9885" y="48895"/>
            <a:ext cx="8952865" cy="4882515"/>
          </a:xfrm>
          <a:prstGeom prst="rect">
            <a:avLst/>
          </a:prstGeom>
          <a:noFill/>
        </p:spPr>
        <p:txBody>
          <a:bodyPr wrap="square" rtlCol="0">
            <a:spAutoFit/>
          </a:bodyPr>
          <a:p>
            <a:pPr algn="l" fontAlgn="auto">
              <a:lnSpc>
                <a:spcPts val="3280"/>
              </a:lnSpc>
              <a:buNone/>
            </a:pPr>
            <a:endParaRPr lang="zh-CN" altLang="en-US" sz="2400">
              <a:sym typeface="+mn-ea"/>
            </a:endParaRPr>
          </a:p>
          <a:p>
            <a:pPr algn="l" fontAlgn="auto">
              <a:lnSpc>
                <a:spcPts val="4080"/>
              </a:lnSpc>
              <a:buNone/>
            </a:pPr>
            <a:endParaRPr lang="zh-CN" altLang="en-US" sz="2800"/>
          </a:p>
          <a:p>
            <a:pPr algn="l" fontAlgn="auto">
              <a:lnSpc>
                <a:spcPts val="4080"/>
              </a:lnSpc>
              <a:buNone/>
            </a:pPr>
            <a:endParaRPr lang="zh-CN" altLang="en-US" sz="2800"/>
          </a:p>
          <a:p>
            <a:pPr algn="ctr" fontAlgn="auto">
              <a:lnSpc>
                <a:spcPct val="150000"/>
              </a:lnSpc>
            </a:pPr>
            <a:r>
              <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rPr>
              <a:t>希望我们的系列讲座</a:t>
            </a:r>
            <a:endPar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endParaRPr>
          </a:p>
          <a:p>
            <a:pPr algn="ctr" fontAlgn="auto">
              <a:lnSpc>
                <a:spcPct val="150000"/>
              </a:lnSpc>
            </a:pPr>
            <a:r>
              <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rPr>
              <a:t>能让你的子女完美成长，塑造和乐家庭</a:t>
            </a:r>
            <a:endPar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endParaRPr>
          </a:p>
          <a:p>
            <a:pPr algn="ctr" fontAlgn="auto">
              <a:lnSpc>
                <a:spcPct val="150000"/>
              </a:lnSpc>
            </a:pPr>
            <a:r>
              <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rPr>
              <a:t>为了这个美好愿望共同努力吧</a:t>
            </a:r>
            <a:endPar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endParaRPr>
          </a:p>
          <a:p>
            <a:pPr algn="ctr"/>
            <a:endParaRPr lang="zh-CN" altLang="en-US" sz="2800">
              <a:solidFill>
                <a:srgbClr val="FF0000"/>
              </a:solidFill>
              <a:effectLst>
                <a:outerShdw blurRad="38100" dist="25400" dir="5400000" algn="ctr" rotWithShape="0">
                  <a:srgbClr val="6E747A">
                    <a:alpha val="43000"/>
                  </a:srgbClr>
                </a:outerShdw>
              </a:effectLst>
              <a:latin typeface="锐字荣光粗黑简1.0" panose="02000500000000000000" charset="-122"/>
              <a:ea typeface="锐字荣光粗黑简1.0" panose="02000500000000000000" charset="-122"/>
              <a:sym typeface="+mn-ea"/>
            </a:endParaRPr>
          </a:p>
          <a:p>
            <a:pPr algn="ctr"/>
            <a:r>
              <a:rPr lang="zh-CN" altLang="en-US" sz="2800" dirty="0">
                <a:solidFill>
                  <a:srgbClr val="263457"/>
                </a:solidFill>
                <a:latin typeface="方正清刻本悦宋简体" panose="02000000000000000000" pitchFamily="2" charset="-122"/>
                <a:ea typeface="方正清刻本悦宋简体" panose="02000000000000000000" pitchFamily="2" charset="-122"/>
                <a:sym typeface="+mn-ea"/>
              </a:rPr>
              <a:t>谢谢您的参与</a:t>
            </a:r>
            <a:endParaRPr lang="zh-CN" altLang="en-US" sz="2800" dirty="0">
              <a:solidFill>
                <a:srgbClr val="263457"/>
              </a:solidFill>
              <a:latin typeface="方正清刻本悦宋简体" panose="02000000000000000000" pitchFamily="2" charset="-122"/>
              <a:ea typeface="方正清刻本悦宋简体" panose="02000000000000000000" pitchFamily="2" charset="-122"/>
            </a:endParaRPr>
          </a:p>
          <a:p>
            <a:pPr algn="l" fontAlgn="auto">
              <a:lnSpc>
                <a:spcPts val="4080"/>
              </a:lnSpc>
              <a:buNone/>
            </a:pPr>
            <a:endParaRPr lang="zh-CN" altLang="en-US" sz="28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13240">
        <p14:vortex dir="r"/>
      </p:transition>
    </mc:Choice>
    <mc:Fallback>
      <p:transition spd="slow" advClick="0" advTm="13240">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0.7|0.9|0.7|0.7|1.9|0.9|0.6|0.7|0.6|1.4|1.9"/>
</p:tagLst>
</file>

<file path=ppt/tags/tag2.xml><?xml version="1.0" encoding="utf-8"?>
<p:tagLst xmlns:p="http://schemas.openxmlformats.org/presentationml/2006/main">
  <p:tag name="TIMING" val="|0.7|0.9|0.7|0.7|1.9|0.9|0.6|0.7|0.6|1.4|1.9"/>
</p:tagLst>
</file>

<file path=ppt/tags/tag3.xml><?xml version="1.0" encoding="utf-8"?>
<p:tagLst xmlns:p="http://schemas.openxmlformats.org/presentationml/2006/main">
  <p:tag name="TIMING" val="|0.7|0.9|0.7|0.7|1.9|0.9|0.6|0.7|0.6|1.4|1.9"/>
</p:tagLst>
</file>

<file path=ppt/tags/tag4.xml><?xml version="1.0" encoding="utf-8"?>
<p:tagLst xmlns:p="http://schemas.openxmlformats.org/presentationml/2006/main">
  <p:tag name="TIMING" val="|0.7|0.9|0.7|0.7|1.9|0.9|0.6|0.7|0.6|1.4|1.9"/>
</p:tagLst>
</file>

<file path=ppt/tags/tag5.xml><?xml version="1.0" encoding="utf-8"?>
<p:tagLst xmlns:p="http://schemas.openxmlformats.org/presentationml/2006/main">
  <p:tag name="TIMING" val="|0.7|0.9|0.7|0.7|1.9|0.9|0.6|0.7|0.6|1.4|1.9"/>
</p:tagLst>
</file>

<file path=ppt/tags/tag6.xml><?xml version="1.0" encoding="utf-8"?>
<p:tagLst xmlns:p="http://schemas.openxmlformats.org/presentationml/2006/main">
  <p:tag name="TIMING" val="|0.7|0.9|0.7|0.7|1.9|0.9|0.6|0.7|0.6|1.4|1.9"/>
</p:tagLst>
</file>

<file path=ppt/tags/tag7.xml><?xml version="1.0" encoding="utf-8"?>
<p:tagLst xmlns:p="http://schemas.openxmlformats.org/presentationml/2006/main">
  <p:tag name="TIMING" val="|0.7|0.9|0.7|0.7|1.9|0.9|0.6|0.7|0.6|1.4|1.9"/>
</p:tagLst>
</file>

<file path=ppt/tags/tag8.xml><?xml version="1.0" encoding="utf-8"?>
<p:tagLst xmlns:p="http://schemas.openxmlformats.org/presentationml/2006/main">
  <p:tag name="TIMING" val="|0.7|0.9|0.7|0.7|1.9|0.9|0.6|0.7|0.6|1.4|1.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Words>
  <Application>WPS 演示</Application>
  <PresentationFormat>宽屏</PresentationFormat>
  <Paragraphs>66</Paragraphs>
  <Slides>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宋体</vt:lpstr>
      <vt:lpstr>Wingdings</vt:lpstr>
      <vt:lpstr>方正清刻本悦宋简体</vt:lpstr>
      <vt:lpstr>锐字荣光粗黑简1.0</vt:lpstr>
      <vt:lpstr>楷体_GB2312</vt:lpstr>
      <vt:lpstr>Calibri</vt:lpstr>
      <vt:lpstr>微软雅黑</vt:lpstr>
      <vt:lpstr>Arial Unicode MS</vt:lpstr>
      <vt:lpstr>Calibri Light</vt:lpstr>
      <vt:lpstr>RomanS</vt:lpstr>
      <vt:lpstr>UniversalMath1 BT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秦治</cp:lastModifiedBy>
  <cp:revision>28</cp:revision>
  <dcterms:created xsi:type="dcterms:W3CDTF">2017-10-18T12:05:00Z</dcterms:created>
  <dcterms:modified xsi:type="dcterms:W3CDTF">2017-11-12T01:06:28Z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